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9.png" ContentType="image/png"/>
  <Override PartName="/ppt/media/image20.png" ContentType="image/png"/>
  <Override PartName="/ppt/media/image8.png" ContentType="image/png"/>
  <Override PartName="/ppt/media/image12.jpeg" ContentType="image/jpeg"/>
  <Override PartName="/ppt/media/image11.png" ContentType="image/png"/>
  <Override PartName="/ppt/media/image2.png" ContentType="image/png"/>
  <Override PartName="/ppt/media/image19.png" ContentType="image/png"/>
  <Override PartName="/ppt/media/image18.jpeg" ContentType="image/jpeg"/>
  <Override PartName="/ppt/media/image16.jpeg" ContentType="image/jpeg"/>
  <Override PartName="/ppt/media/image3.png" ContentType="image/png"/>
  <Override PartName="/ppt/media/image7.png" ContentType="image/png"/>
  <Override PartName="/ppt/media/image17.jpeg" ContentType="image/jpeg"/>
  <Override PartName="/ppt/media/image14.png" ContentType="image/png"/>
  <Override PartName="/ppt/media/image5.png" ContentType="image/png"/>
  <Override PartName="/ppt/media/image13.jpeg" ContentType="image/jpeg"/>
  <Override PartName="/ppt/media/image4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slide" Target="slides/slide14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096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BD8FBB-5582-448D-8BEA-7A6B7EBA37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6956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C6AEB66-3F54-4AA6-BF70-FAD9DE6D18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7CE04D9-F9BA-41FB-A359-1650EC16A45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21535CB5-4378-4BAD-A823-8329D01521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D0AF5FA1-1C9E-4EA8-B629-989F5C4712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503FCB67-A6B8-4876-9C75-9DED82B09F9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048259D5-12E7-46A7-A924-1E125EA169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451B93-ECDF-4B53-95A9-44B314136F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E24394-76F7-4192-850C-158DB899F4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1480" cy="21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9560" y="1600200"/>
            <a:ext cx="4011480" cy="21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960000"/>
            <a:ext cx="4011480" cy="21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/>
          </p:nvPr>
        </p:nvSpPr>
        <p:spPr>
          <a:xfrm>
            <a:off x="4669560" y="3960000"/>
            <a:ext cx="4011480" cy="21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5C3CB93-D55C-40DD-8E1F-9A7C89E9EDB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0960" cy="21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57200" y="3960000"/>
            <a:ext cx="8220960" cy="21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8B30E5F-7094-4886-8D5E-4A42943FAC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66956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FD60FBB-D91C-47B5-9B1D-D7DE8820C9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096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CE9E16B-7981-4A7D-97DF-CA12D3F652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6956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D73CEA1-E8B3-43DC-92F5-0B9953187B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C19FD13-D906-4A0A-9BBB-C6A19CFB7A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7ACDD30-1733-4C1C-9232-55881E93F48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6992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E3B37CD-2C2E-4031-A9D1-0DA31E7FF91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4506D54-0959-46DB-A170-24AC33C1089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ftr" idx="34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35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70ED423-160D-4028-8F72-A9031B4C6A7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dt" idx="36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ftr" idx="37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ldNum" idx="38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BA0D103-D416-43EE-BB13-94829DB44DA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 idx="39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40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41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361E57C-C921-4D8D-8749-D6707FBD22A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42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ftr" idx="43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44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A615133-4A4A-44E0-A380-3B0937095E7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45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AB9B4B2-07A1-488F-B69F-EFFF2D9BD04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6C7D7F4-5780-4344-94F2-71DB748ECB7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1480" cy="21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69920" y="1600200"/>
            <a:ext cx="4011480" cy="21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960000"/>
            <a:ext cx="4011480" cy="21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body"/>
          </p:nvPr>
        </p:nvSpPr>
        <p:spPr>
          <a:xfrm>
            <a:off x="4669920" y="3960000"/>
            <a:ext cx="4011480" cy="21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6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7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1B29B02-AA8D-4CEF-AB30-28D7684A6A1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8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0960" cy="21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960000"/>
            <a:ext cx="8220960" cy="21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3D4EC60-0815-4BD3-8C7B-1F88799B871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92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67CAC75-08F4-4849-B616-5CB4D68A231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096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D546A21-BE32-4F01-B345-6100812E07D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600200"/>
            <a:ext cx="40114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46B1D0E-5387-408E-BCC6-92A61221A89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8684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9E94C24-62B1-42A3-A2D0-BE5EE04C562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25080" cy="3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4.png"/><Relationship Id="rId6" Type="http://schemas.openxmlformats.org/officeDocument/2006/relationships/image" Target="../media/image14.png"/><Relationship Id="rId7" Type="http://schemas.openxmlformats.org/officeDocument/2006/relationships/image" Target="../media/image14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0" y="505080"/>
            <a:ext cx="3651480" cy="497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chemeClr val="dk1"/>
                </a:solidFill>
                <a:latin typeface="DejaVu Sans Mono"/>
              </a:rPr>
              <a:t>AI-DRIVEN DIABETES RISK PREDICTOR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DejaVu Sans Mono"/>
              </a:rPr>
              <a:t>              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69a2e"/>
                </a:solidFill>
                <a:latin typeface="DejaVu Sans Mono"/>
              </a:rPr>
              <a:t>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15495" t="27125" r="12343" b="30587"/>
          <a:stretch/>
        </p:blipFill>
        <p:spPr>
          <a:xfrm>
            <a:off x="1163160" y="2066400"/>
            <a:ext cx="6396840" cy="296748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3200400" y="5487840"/>
            <a:ext cx="2874600" cy="159408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tretch/>
        </p:blipFill>
        <p:spPr>
          <a:xfrm>
            <a:off x="7086600" y="210240"/>
            <a:ext cx="1842480" cy="18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Pilot Plan (3 Months)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7994520" cy="21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 defTabSz="457200">
              <a:lnSpc>
                <a:spcPct val="100000"/>
              </a:lnSpc>
              <a:spcBef>
                <a:spcPts val="2058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DejaVu Sans Condensed"/>
              </a:rPr>
              <a:t>Deployment to 1 district/2 health centers (Weeks 3–8).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058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DejaVu Sans Condensed"/>
              </a:rPr>
              <a:t>Evaluate, refine model, report (Weeks 9–12).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2058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DejaVu Sans Condensed"/>
              </a:rPr>
              <a:t>App Finalization (Weeks 1–2).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0800" y="3886200"/>
            <a:ext cx="8220960" cy="288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rcRect l="13085" t="0" r="14479" b="13090"/>
          <a:stretch/>
        </p:blipFill>
        <p:spPr>
          <a:xfrm>
            <a:off x="685800" y="4343400"/>
            <a:ext cx="1137960" cy="136656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2264040" y="4572000"/>
            <a:ext cx="1137960" cy="79488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3657600" y="4114800"/>
            <a:ext cx="1823760" cy="182376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6861600" y="4118400"/>
            <a:ext cx="1820160" cy="182016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5"/>
          <a:stretch/>
        </p:blipFill>
        <p:spPr>
          <a:xfrm>
            <a:off x="2264400" y="4572000"/>
            <a:ext cx="1137960" cy="79488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6"/>
          <a:stretch/>
        </p:blipFill>
        <p:spPr>
          <a:xfrm>
            <a:off x="2264400" y="4572000"/>
            <a:ext cx="1137960" cy="79488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7"/>
          <a:stretch/>
        </p:blipFill>
        <p:spPr>
          <a:xfrm>
            <a:off x="2264400" y="4572000"/>
            <a:ext cx="1137960" cy="79488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8"/>
          <a:stretch/>
        </p:blipFill>
        <p:spPr>
          <a:xfrm>
            <a:off x="5486400" y="4572000"/>
            <a:ext cx="1137960" cy="79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Funding Ask — $4,000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90120" y="685800"/>
            <a:ext cx="8223120" cy="612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Field pilot ($1,500)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DejaVu Sans Condensed"/>
              </a:rPr>
              <a:t>-2 Research assistants (RAs), Training of RAs, Transport, Airtime &amp;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App Refinement &amp; Deploy ($2100)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DejaVu Sans Condensed"/>
              </a:rPr>
              <a:t>- Allowances for Developer, Health advisor, &amp; Deployment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Office expenses/petty cash ($700)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4800960" y="5078160"/>
            <a:ext cx="1823400" cy="154620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7281720" y="3429000"/>
            <a:ext cx="1860120" cy="179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Sustainability &amp; Scale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345240" y="1702440"/>
            <a:ext cx="8220960" cy="45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NGO partnerships.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Government integration.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Clinic subscription model.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Insurance and employer wellness programs.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600" spc="-1" strike="noStrike">
                <a:solidFill>
                  <a:schemeClr val="dk1"/>
                </a:solidFill>
                <a:latin typeface="DejaVu Sans Condensed"/>
              </a:rPr>
              <a:t>Long-term: multi-NCD Prediction platform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rcRect l="0" t="0" r="0" b="5697"/>
          <a:stretch/>
        </p:blipFill>
        <p:spPr>
          <a:xfrm>
            <a:off x="4791600" y="1371960"/>
            <a:ext cx="4118760" cy="250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28600" y="23220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Why Us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88680" y="686520"/>
            <a:ext cx="8220960" cy="593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highlight>
                  <a:srgbClr val="ffffff"/>
                </a:highlight>
                <a:latin typeface="DejaVu Sans Condensed"/>
              </a:rPr>
              <a:t>Strong ML expertise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highlight>
                  <a:srgbClr val="ffffff"/>
                </a:highlight>
                <a:latin typeface="DejaVu Sans Condensed"/>
              </a:rPr>
              <a:t>Deep understanding of local health context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highlight>
                  <a:srgbClr val="ffffff"/>
                </a:highlight>
                <a:latin typeface="DejaVu Sans Condensed"/>
              </a:rPr>
              <a:t>Pilot-ready Product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highlight>
                  <a:srgbClr val="ffffff"/>
                </a:highlight>
                <a:latin typeface="DejaVu Sans Condensed"/>
              </a:rPr>
              <a:t>High-impact results for a low-budget pilot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74304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rcRect l="16563" t="20120" r="11125" b="18518"/>
          <a:stretch/>
        </p:blipFill>
        <p:spPr>
          <a:xfrm>
            <a:off x="4114800" y="1371600"/>
            <a:ext cx="2966760" cy="182448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rcRect l="0" t="0" r="0" b="32247"/>
          <a:stretch/>
        </p:blipFill>
        <p:spPr>
          <a:xfrm>
            <a:off x="1773000" y="1422360"/>
            <a:ext cx="1879560" cy="154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246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835280"/>
            <a:ext cx="8220960" cy="387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357"/>
              </a:spcBef>
              <a:buNone/>
              <a:tabLst>
                <a:tab algn="l" pos="0"/>
              </a:tabLst>
            </a:pP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457200">
              <a:lnSpc>
                <a:spcPct val="100000"/>
              </a:lnSpc>
              <a:spcBef>
                <a:spcPts val="357"/>
              </a:spcBef>
              <a:buNone/>
              <a:tabLst>
                <a:tab algn="l" pos="0"/>
              </a:tabLst>
            </a:pPr>
            <a:r>
              <a:rPr b="1" lang="en-US" sz="3500" spc="-1" strike="noStrike">
                <a:solidFill>
                  <a:schemeClr val="dk1"/>
                </a:solidFill>
                <a:latin typeface="Times New Roman"/>
                <a:ea typeface="Noto Sans CJK SC"/>
              </a:rPr>
              <a:t>The Team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500" spc="-1" strike="noStrike">
                <a:solidFill>
                  <a:schemeClr val="dk1"/>
                </a:solidFill>
                <a:latin typeface="Times New Roman"/>
                <a:ea typeface="Noto Sans CJK SC"/>
              </a:rPr>
              <a:t>Hellen Nakabuye</a:t>
            </a:r>
            <a:r>
              <a:rPr b="0" lang="en-US" sz="2500" spc="-1" strike="noStrike">
                <a:solidFill>
                  <a:schemeClr val="dk1"/>
                </a:solidFill>
                <a:latin typeface="Times New Roman"/>
                <a:ea typeface="Noto Sans CJK SC"/>
              </a:rPr>
              <a:t> (Msc. Bioinformatics, Bsc. Bioinformatics)– </a:t>
            </a:r>
            <a:r>
              <a:rPr b="1" lang="en-US" sz="2500" spc="-1" strike="noStrike">
                <a:solidFill>
                  <a:schemeClr val="dk1"/>
                </a:solidFill>
                <a:latin typeface="Times New Roman"/>
                <a:ea typeface="Noto Sans CJK SC"/>
              </a:rPr>
              <a:t>Team Lead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500" spc="-1" strike="noStrike">
                <a:solidFill>
                  <a:schemeClr val="dk1"/>
                </a:solidFill>
                <a:latin typeface="Times New Roman"/>
                <a:ea typeface="Noto Sans CJK SC"/>
              </a:rPr>
              <a:t>Richard Ssekitto</a:t>
            </a:r>
            <a:r>
              <a:rPr b="0" lang="en-US" sz="2500" spc="-1" strike="noStrike">
                <a:solidFill>
                  <a:schemeClr val="dk1"/>
                </a:solidFill>
                <a:latin typeface="Times New Roman"/>
                <a:ea typeface="Noto Sans CJK SC"/>
              </a:rPr>
              <a:t> (Bsc. Nursing, Pdip. Health Systems Mgt)– </a:t>
            </a:r>
            <a:r>
              <a:rPr b="1" lang="en-US" sz="2500" spc="-1" strike="noStrike">
                <a:solidFill>
                  <a:schemeClr val="dk1"/>
                </a:solidFill>
                <a:latin typeface="Times New Roman"/>
                <a:ea typeface="Noto Sans CJK SC"/>
              </a:rPr>
              <a:t>HeathTech Advisor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500" spc="-1" strike="noStrike">
                <a:solidFill>
                  <a:schemeClr val="dk1"/>
                </a:solidFill>
                <a:latin typeface="Times New Roman"/>
                <a:ea typeface="Noto Sans CJK SC"/>
              </a:rPr>
              <a:t>Paul Mbavu</a:t>
            </a:r>
            <a:r>
              <a:rPr b="0" lang="en-US" sz="2500" spc="-1" strike="noStrike">
                <a:solidFill>
                  <a:schemeClr val="dk1"/>
                </a:solidFill>
                <a:latin typeface="Times New Roman"/>
                <a:ea typeface="Noto Sans CJK SC"/>
              </a:rPr>
              <a:t> (Msc. Bioinformatics, Bsc. Software Engineering) – </a:t>
            </a:r>
            <a:r>
              <a:rPr b="1" lang="en-US" sz="2500" spc="-1" strike="noStrike">
                <a:solidFill>
                  <a:schemeClr val="dk1"/>
                </a:solidFill>
                <a:latin typeface="Times New Roman"/>
                <a:ea typeface="Noto Sans CJK SC"/>
              </a:rPr>
              <a:t>Software Advisor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743040" indent="0" defTabSz="457200">
              <a:lnSpc>
                <a:spcPct val="100000"/>
              </a:lnSpc>
              <a:spcBef>
                <a:spcPts val="278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743040" indent="0" algn="ctr" defTabSz="457200">
              <a:lnSpc>
                <a:spcPct val="100000"/>
              </a:lnSpc>
              <a:spcBef>
                <a:spcPts val="278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rcRect l="11083" t="18304" r="11073" b="17525"/>
          <a:stretch/>
        </p:blipFill>
        <p:spPr>
          <a:xfrm>
            <a:off x="3657600" y="3600"/>
            <a:ext cx="4584960" cy="227808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457200" y="274680"/>
            <a:ext cx="3285000" cy="182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The Problem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08240" cy="215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bf0041"/>
                </a:solidFill>
                <a:latin typeface="DejaVu Sans Condensed"/>
              </a:rPr>
              <a:t>24,600,000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Condensed"/>
              </a:rPr>
              <a:t>Africans with Diabetes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3520" y="1600200"/>
            <a:ext cx="4008240" cy="227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bf0041"/>
                </a:solidFill>
                <a:latin typeface="DejaVu Sans Condensed"/>
              </a:rPr>
              <a:t>369,100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Condensed"/>
              </a:rPr>
              <a:t>Diabetic Ugandans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99720" y="4165560"/>
            <a:ext cx="8808840" cy="245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bf0041"/>
                </a:solidFill>
                <a:latin typeface="DejaVu Sans Condensed"/>
              </a:rPr>
              <a:t>Because...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Condensed"/>
              </a:rPr>
              <a:t>Low community awareness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Condensed"/>
              </a:rPr>
              <a:t>Rising obesity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Condensed"/>
              </a:rPr>
              <a:t>Late screening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5029200" y="4800600"/>
            <a:ext cx="4336560" cy="194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Why It Matters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56920" y="1144080"/>
            <a:ext cx="4008240" cy="54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324000" defTabSz="45720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Prediabetes is reversible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with early detection.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324000" defTabSz="45720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Late treatment is 10x more expensive.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2080" y="1648440"/>
            <a:ext cx="400824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Diabetes clinics have data available.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Mobile phone penetration is high — big opportunity!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591120" y="4160520"/>
            <a:ext cx="3650760" cy="194760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5517000" y="1749600"/>
            <a:ext cx="2278440" cy="151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AI Solution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85800" y="1143000"/>
            <a:ext cx="4008240" cy="52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Mobile ML app predicting diabetes risk.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Metadata, lifestyle, vitals ,BG test(if available).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743040" indent="0" defTabSz="4572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2800" y="1600200"/>
            <a:ext cx="4008240" cy="52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Early, accessible, affordable screening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Instant risk score + recommendations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c9211e"/>
                </a:solidFill>
                <a:latin typeface="Times New Roman"/>
              </a:rPr>
              <a:t>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5029200" y="4418640"/>
            <a:ext cx="2967480" cy="197640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rcRect l="15367" t="0" r="15271" b="0"/>
          <a:stretch/>
        </p:blipFill>
        <p:spPr>
          <a:xfrm>
            <a:off x="1143000" y="1485000"/>
            <a:ext cx="2967480" cy="285408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rcRect l="17429" t="27328" r="62429" b="31307"/>
          <a:stretch/>
        </p:blipFill>
        <p:spPr>
          <a:xfrm>
            <a:off x="2186280" y="2320560"/>
            <a:ext cx="910080" cy="99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The ML Model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58000" y="1192680"/>
            <a:ext cx="4008240" cy="566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DejaVu Sans Condensed"/>
              </a:rPr>
              <a:t>Locally trained for Uganda/EA.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DejaVu Sans Condensed"/>
              </a:rPr>
              <a:t>Models: XGBoost, Random Forest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74304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3160" y="1600200"/>
            <a:ext cx="4008240" cy="52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200" spc="-1" strike="noStrike">
                <a:solidFill>
                  <a:schemeClr val="dk1"/>
                </a:solidFill>
                <a:latin typeface="DejaVu Sans Condensed"/>
              </a:rPr>
              <a:t>Dataset</a:t>
            </a: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: metadata, Health history, diet, Blood glucose (if tested) 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200" spc="-1" strike="noStrike">
                <a:solidFill>
                  <a:schemeClr val="dk1"/>
                </a:solidFill>
                <a:latin typeface="DejaVu Sans Condensed"/>
              </a:rPr>
              <a:t>1000</a:t>
            </a:r>
            <a:r>
              <a:rPr b="0" lang="en-US" sz="2200" spc="-1" strike="noStrike">
                <a:solidFill>
                  <a:schemeClr val="dk1"/>
                </a:solidFill>
                <a:latin typeface="DejaVu Sans Condensed"/>
              </a:rPr>
              <a:t>; Low = 355, Inter = 426, High = 219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432000" indent="0" defTabSz="457200">
              <a:lnSpc>
                <a:spcPct val="15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5029200" y="4343400"/>
            <a:ext cx="3765240" cy="2508120"/>
          </a:xfrm>
          <a:prstGeom prst="rect">
            <a:avLst/>
          </a:prstGeom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914400" y="1600200"/>
            <a:ext cx="2966760" cy="27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Models’ Metrics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51680"/>
            <a:ext cx="411120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000000"/>
                </a:solidFill>
                <a:uFillTx/>
                <a:latin typeface="DejaVu Sans Condensed"/>
              </a:rPr>
              <a:t>Random Forest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800600" y="1600200"/>
            <a:ext cx="424080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000000"/>
                </a:solidFill>
                <a:uFillTx/>
                <a:latin typeface="DejaVu Sans Condensed"/>
              </a:rPr>
              <a:t>XGBoost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7" name=""/>
          <p:cNvGraphicFramePr/>
          <p:nvPr/>
        </p:nvGraphicFramePr>
        <p:xfrm>
          <a:off x="820440" y="2311920"/>
          <a:ext cx="3198240" cy="3631680"/>
        </p:xfrm>
        <a:graphic>
          <a:graphicData uri="http://schemas.openxmlformats.org/drawingml/2006/table">
            <a:tbl>
              <a:tblPr/>
              <a:tblGrid>
                <a:gridCol w="923040"/>
                <a:gridCol w="1180440"/>
                <a:gridCol w="1095120"/>
              </a:tblGrid>
              <a:tr h="725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Precision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Recall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</a:tr>
              <a:tr h="725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94%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97%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</a:tr>
              <a:tr h="725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95%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</a:tr>
              <a:tr h="7275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98%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86%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</a:tr>
              <a:tr h="7279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Accuracy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94%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"/>
          <p:cNvGraphicFramePr/>
          <p:nvPr/>
        </p:nvGraphicFramePr>
        <p:xfrm>
          <a:off x="5029200" y="2349720"/>
          <a:ext cx="3066480" cy="3593880"/>
        </p:xfrm>
        <a:graphic>
          <a:graphicData uri="http://schemas.openxmlformats.org/drawingml/2006/table">
            <a:tbl>
              <a:tblPr/>
              <a:tblGrid>
                <a:gridCol w="839160"/>
                <a:gridCol w="1162080"/>
                <a:gridCol w="1065600"/>
              </a:tblGrid>
              <a:tr h="7185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Precision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Recall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938a"/>
                    </a:solidFill>
                  </a:tcPr>
                </a:tc>
              </a:tr>
              <a:tr h="7185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97%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98%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</a:tr>
              <a:tr h="7185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Inter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93%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97%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</a:tr>
              <a:tr h="7185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98%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b3cac7"/>
                    </a:solidFill>
                  </a:tcPr>
                </a:tc>
              </a:tr>
              <a:tr h="71964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Model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Accuracy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95%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7e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Key Features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08240" cy="45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Self-assessment (5 min).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Local language support.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Downloadable report.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Privacy-first design(no names).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Offline capability (soon).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673160" y="1600200"/>
            <a:ext cx="400824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4572000" y="2210040"/>
            <a:ext cx="4566960" cy="304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User Personas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08240" cy="45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3160" y="1600200"/>
            <a:ext cx="400824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Community members: early guidance.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Community Health Workers: faster screening.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Clinics: triage support.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 defTabSz="457200">
              <a:lnSpc>
                <a:spcPct val="15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DejaVu Sans Condensed"/>
              </a:rPr>
              <a:t>NGOs: risk mapping.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rcRect l="9505" t="14272" r="9590" b="9520"/>
          <a:stretch/>
        </p:blipFill>
        <p:spPr>
          <a:xfrm>
            <a:off x="457200" y="1828800"/>
            <a:ext cx="3881160" cy="365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0960" cy="11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69a2e"/>
                </a:solidFill>
                <a:latin typeface="DejaVu Sans Condensed"/>
              </a:rPr>
              <a:t>Impact Goals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200" y="915120"/>
            <a:ext cx="4008240" cy="502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Screen 300–500 people.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Identify 50–100 high-risk individuals.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Strengthen Community NCD awareness.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4572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00" spc="-1" strike="noStrike">
                <a:solidFill>
                  <a:schemeClr val="dk1"/>
                </a:solidFill>
                <a:latin typeface="DejaVu Sans Condensed"/>
              </a:rPr>
              <a:t>Create baseline dataset for ML improvement.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470480" y="1421280"/>
            <a:ext cx="4207680" cy="451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c9211e"/>
                </a:solidFill>
                <a:latin typeface="Arial"/>
              </a:rPr>
              <a:t>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rcRect l="4694" t="18848" r="4771" b="19172"/>
          <a:stretch/>
        </p:blipFill>
        <p:spPr>
          <a:xfrm>
            <a:off x="4572000" y="2057760"/>
            <a:ext cx="4338000" cy="296640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rcRect l="17429" t="27328" r="62429" b="31307"/>
          <a:stretch/>
        </p:blipFill>
        <p:spPr>
          <a:xfrm>
            <a:off x="6331680" y="2980080"/>
            <a:ext cx="826200" cy="113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2026-02-09T12:07:05Z</dcterms:modified>
  <cp:revision>84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